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sldIdLst>
    <p:sldId id="530" r:id="rId2"/>
    <p:sldId id="535" r:id="rId3"/>
    <p:sldId id="538" r:id="rId4"/>
    <p:sldId id="536" r:id="rId5"/>
    <p:sldId id="270" r:id="rId6"/>
    <p:sldId id="531" r:id="rId7"/>
    <p:sldId id="433" r:id="rId8"/>
    <p:sldId id="529" r:id="rId9"/>
    <p:sldId id="534" r:id="rId10"/>
    <p:sldId id="532" r:id="rId11"/>
    <p:sldId id="53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49"/>
    <p:restoredTop sz="96327"/>
  </p:normalViewPr>
  <p:slideViewPr>
    <p:cSldViewPr snapToGrid="0" snapToObjects="1">
      <p:cViewPr varScale="1">
        <p:scale>
          <a:sx n="128" d="100"/>
          <a:sy n="128" d="100"/>
        </p:scale>
        <p:origin x="1112" y="176"/>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BA4B4C44-F7B4-7147-9CEA-01F586936817}"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18816602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4B4C44-F7B4-7147-9CEA-01F586936817}"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36568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4B4C44-F7B4-7147-9CEA-01F586936817}"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283428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A4B4C44-F7B4-7147-9CEA-01F586936817}"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263451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BA4B4C44-F7B4-7147-9CEA-01F586936817}"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290920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BA4B4C44-F7B4-7147-9CEA-01F586936817}" type="datetimeFigureOut">
              <a:rPr lang="en-US" smtClean="0"/>
              <a:t>9/23/22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78001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BA4B4C44-F7B4-7147-9CEA-01F586936817}"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9F81E-41A1-6D4D-A929-1936B172C7CD}"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91553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A4B4C44-F7B4-7147-9CEA-01F586936817}" type="datetimeFigureOut">
              <a:rPr lang="en-US" smtClean="0"/>
              <a:t>9/23/22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346858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B4C44-F7B4-7147-9CEA-01F586936817}" type="datetimeFigureOut">
              <a:rPr lang="en-US" smtClean="0"/>
              <a:t>9/23/22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362922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A4B4C44-F7B4-7147-9CEA-01F586936817}" type="datetimeFigureOut">
              <a:rPr lang="en-US" smtClean="0"/>
              <a:t>9/23/22</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108734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A4B4C44-F7B4-7147-9CEA-01F586936817}" type="datetimeFigureOut">
              <a:rPr lang="en-US" smtClean="0"/>
              <a:t>9/23/22</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0BD9F81E-41A1-6D4D-A929-1936B172C7CD}" type="slidenum">
              <a:rPr lang="en-US" smtClean="0"/>
              <a:t>‹#›</a:t>
            </a:fld>
            <a:endParaRPr lang="en-US"/>
          </a:p>
        </p:txBody>
      </p:sp>
    </p:spTree>
    <p:extLst>
      <p:ext uri="{BB962C8B-B14F-4D97-AF65-F5344CB8AC3E}">
        <p14:creationId xmlns:p14="http://schemas.microsoft.com/office/powerpoint/2010/main" val="285011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A4B4C44-F7B4-7147-9CEA-01F586936817}" type="datetimeFigureOut">
              <a:rPr lang="en-US" smtClean="0"/>
              <a:t>9/23/22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BD9F81E-41A1-6D4D-A929-1936B172C7CD}" type="slidenum">
              <a:rPr lang="en-US" smtClean="0"/>
              <a:t>‹#›</a:t>
            </a:fld>
            <a:endParaRPr lang="en-US"/>
          </a:p>
        </p:txBody>
      </p:sp>
    </p:spTree>
    <p:extLst>
      <p:ext uri="{BB962C8B-B14F-4D97-AF65-F5344CB8AC3E}">
        <p14:creationId xmlns:p14="http://schemas.microsoft.com/office/powerpoint/2010/main" val="4001413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ined glass window&#10;&#10;Description automatically generated with medium confidence">
            <a:extLst>
              <a:ext uri="{FF2B5EF4-FFF2-40B4-BE49-F238E27FC236}">
                <a16:creationId xmlns:a16="http://schemas.microsoft.com/office/drawing/2014/main" id="{ED8AC807-2205-EC40-BE4E-B4D5F41108A6}"/>
              </a:ext>
            </a:extLst>
          </p:cNvPr>
          <p:cNvPicPr>
            <a:picLocks noChangeAspect="1"/>
          </p:cNvPicPr>
          <p:nvPr/>
        </p:nvPicPr>
        <p:blipFill rotWithShape="1">
          <a:blip r:embed="rId2"/>
          <a:srcRect t="8265" r="-1" b="361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Rectangle 1">
            <a:extLst>
              <a:ext uri="{FF2B5EF4-FFF2-40B4-BE49-F238E27FC236}">
                <a16:creationId xmlns:a16="http://schemas.microsoft.com/office/drawing/2014/main" id="{5F3539A2-A563-2244-BC82-6085FAAB670A}"/>
              </a:ext>
            </a:extLst>
          </p:cNvPr>
          <p:cNvSpPr/>
          <p:nvPr/>
        </p:nvSpPr>
        <p:spPr>
          <a:xfrm>
            <a:off x="5297762" y="864704"/>
            <a:ext cx="6251110" cy="5325784"/>
          </a:xfrm>
          <a:prstGeom prst="rect">
            <a:avLst/>
          </a:prstGeom>
        </p:spPr>
        <p:txBody>
          <a:bodyPr vert="horz" lIns="91440" tIns="45720" rIns="91440" bIns="45720" rtlCol="0">
            <a:noAutofit/>
          </a:bodyPr>
          <a:lstStyle/>
          <a:p>
            <a:r>
              <a:rPr lang="en-IE" sz="3600" dirty="0"/>
              <a:t>Edmund Rice Prayer</a:t>
            </a:r>
          </a:p>
          <a:p>
            <a:endParaRPr lang="en-IE" sz="3600" dirty="0"/>
          </a:p>
          <a:p>
            <a:endParaRPr lang="en-IE" sz="3600" dirty="0"/>
          </a:p>
          <a:p>
            <a:r>
              <a:rPr lang="en-IE" sz="2400" dirty="0"/>
              <a:t>O God, we thank you for the life of Blessed Edmund Rice.</a:t>
            </a:r>
          </a:p>
          <a:p>
            <a:r>
              <a:rPr lang="en-IE" sz="2400" dirty="0"/>
              <a:t>He opened his heart to Christ present in those oppressed by poverty and injustice.</a:t>
            </a:r>
          </a:p>
          <a:p>
            <a:r>
              <a:rPr lang="en-IE" sz="2400" dirty="0"/>
              <a:t>May we follow his example of faith and generosity.</a:t>
            </a:r>
          </a:p>
          <a:p>
            <a:r>
              <a:rPr lang="en-IE" sz="2400" dirty="0"/>
              <a:t>Grant us the courage and compassion of Edmund as we seek to live lives of love and service.</a:t>
            </a:r>
          </a:p>
          <a:p>
            <a:r>
              <a:rPr lang="en-IE" sz="2400" dirty="0"/>
              <a:t>We ask this through Christ our Lord. Amen</a:t>
            </a:r>
          </a:p>
        </p:txBody>
      </p:sp>
    </p:spTree>
    <p:extLst>
      <p:ext uri="{BB962C8B-B14F-4D97-AF65-F5344CB8AC3E}">
        <p14:creationId xmlns:p14="http://schemas.microsoft.com/office/powerpoint/2010/main" val="1501013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641D-07FE-5C96-66D8-59FBDE087F1F}"/>
              </a:ext>
            </a:extLst>
          </p:cNvPr>
          <p:cNvSpPr>
            <a:spLocks noGrp="1"/>
          </p:cNvSpPr>
          <p:nvPr>
            <p:ph type="title"/>
          </p:nvPr>
        </p:nvSpPr>
        <p:spPr>
          <a:xfrm>
            <a:off x="1258159" y="105118"/>
            <a:ext cx="8702705" cy="2048294"/>
          </a:xfrm>
        </p:spPr>
        <p:txBody>
          <a:bodyPr>
            <a:normAutofit/>
          </a:bodyPr>
          <a:lstStyle/>
          <a:p>
            <a:r>
              <a:rPr lang="en-US" dirty="0"/>
              <a:t>How Lundy’s theory is lived in an Edmund Rice School?</a:t>
            </a:r>
            <a:br>
              <a:rPr lang="en-US" dirty="0"/>
            </a:br>
            <a:r>
              <a:rPr lang="en-US" dirty="0"/>
              <a:t>Discussion</a:t>
            </a:r>
          </a:p>
        </p:txBody>
      </p:sp>
      <p:pic>
        <p:nvPicPr>
          <p:cNvPr id="4" name="Content Placeholder 3">
            <a:extLst>
              <a:ext uri="{FF2B5EF4-FFF2-40B4-BE49-F238E27FC236}">
                <a16:creationId xmlns:a16="http://schemas.microsoft.com/office/drawing/2014/main" id="{979DA182-12CF-FA48-B56A-9CEBD3D8CF30}"/>
              </a:ext>
            </a:extLst>
          </p:cNvPr>
          <p:cNvPicPr>
            <a:picLocks noGrp="1" noChangeAspect="1"/>
          </p:cNvPicPr>
          <p:nvPr>
            <p:ph idx="1"/>
          </p:nvPr>
        </p:nvPicPr>
        <p:blipFill>
          <a:blip r:embed="rId2"/>
          <a:stretch>
            <a:fillRect/>
          </a:stretch>
        </p:blipFill>
        <p:spPr>
          <a:xfrm>
            <a:off x="0" y="1873225"/>
            <a:ext cx="11751365" cy="4879657"/>
          </a:xfrm>
          <a:prstGeom prst="rect">
            <a:avLst/>
          </a:prstGeom>
        </p:spPr>
      </p:pic>
    </p:spTree>
    <p:extLst>
      <p:ext uri="{BB962C8B-B14F-4D97-AF65-F5344CB8AC3E}">
        <p14:creationId xmlns:p14="http://schemas.microsoft.com/office/powerpoint/2010/main" val="2978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F5C-25F2-F542-E80E-F319C8B3DFB4}"/>
              </a:ext>
            </a:extLst>
          </p:cNvPr>
          <p:cNvSpPr>
            <a:spLocks noGrp="1"/>
          </p:cNvSpPr>
          <p:nvPr>
            <p:ph type="title"/>
          </p:nvPr>
        </p:nvSpPr>
        <p:spPr/>
        <p:txBody>
          <a:bodyPr/>
          <a:lstStyle/>
          <a:p>
            <a:r>
              <a:rPr lang="en-US" dirty="0"/>
              <a:t>Possible Projects</a:t>
            </a:r>
          </a:p>
        </p:txBody>
      </p:sp>
      <p:sp>
        <p:nvSpPr>
          <p:cNvPr id="3" name="Content Placeholder 2">
            <a:extLst>
              <a:ext uri="{FF2B5EF4-FFF2-40B4-BE49-F238E27FC236}">
                <a16:creationId xmlns:a16="http://schemas.microsoft.com/office/drawing/2014/main" id="{8DA150C3-3239-BAD3-C8E9-DDD441EC7DD7}"/>
              </a:ext>
            </a:extLst>
          </p:cNvPr>
          <p:cNvSpPr>
            <a:spLocks noGrp="1"/>
          </p:cNvSpPr>
          <p:nvPr>
            <p:ph idx="1"/>
          </p:nvPr>
        </p:nvSpPr>
        <p:spPr/>
        <p:txBody>
          <a:bodyPr>
            <a:normAutofit fontScale="92500" lnSpcReduction="20000"/>
          </a:bodyPr>
          <a:lstStyle/>
          <a:p>
            <a:r>
              <a:rPr lang="en-US" dirty="0"/>
              <a:t>Advocacy Theme</a:t>
            </a:r>
          </a:p>
          <a:p>
            <a:r>
              <a:rPr lang="en-US" dirty="0"/>
              <a:t>Edmund Rice Community Project</a:t>
            </a:r>
          </a:p>
          <a:p>
            <a:r>
              <a:rPr lang="en-US" dirty="0"/>
              <a:t>Edmund Rice Student Leadership Certificate</a:t>
            </a:r>
          </a:p>
          <a:p>
            <a:r>
              <a:rPr lang="en-US" dirty="0"/>
              <a:t>Multi-Cultural Week</a:t>
            </a:r>
          </a:p>
          <a:p>
            <a:r>
              <a:rPr lang="en-US" dirty="0"/>
              <a:t>Biodiversity ISSN  7-11</a:t>
            </a:r>
            <a:r>
              <a:rPr lang="en-US" baseline="30000" dirty="0"/>
              <a:t>th</a:t>
            </a:r>
            <a:r>
              <a:rPr lang="en-US" dirty="0"/>
              <a:t> </a:t>
            </a:r>
            <a:r>
              <a:rPr lang="en-US"/>
              <a:t>November – Registration Link</a:t>
            </a:r>
            <a:endParaRPr lang="en-US" dirty="0"/>
          </a:p>
          <a:p>
            <a:r>
              <a:rPr lang="en-US" dirty="0"/>
              <a:t>School of Sanctuary</a:t>
            </a:r>
          </a:p>
          <a:p>
            <a:r>
              <a:rPr lang="en-US" dirty="0"/>
              <a:t>Student Council Conference</a:t>
            </a:r>
          </a:p>
          <a:p>
            <a:r>
              <a:rPr lang="en-US" dirty="0"/>
              <a:t>Global Classrooms Partnerships</a:t>
            </a:r>
          </a:p>
          <a:p>
            <a:r>
              <a:rPr lang="en-US" dirty="0"/>
              <a:t>EREBB Europe Conference </a:t>
            </a:r>
          </a:p>
        </p:txBody>
      </p:sp>
    </p:spTree>
    <p:extLst>
      <p:ext uri="{BB962C8B-B14F-4D97-AF65-F5344CB8AC3E}">
        <p14:creationId xmlns:p14="http://schemas.microsoft.com/office/powerpoint/2010/main" val="348064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0CB2-918A-6F9A-0934-FA09674B34D1}"/>
              </a:ext>
            </a:extLst>
          </p:cNvPr>
          <p:cNvSpPr>
            <a:spLocks noGrp="1"/>
          </p:cNvSpPr>
          <p:nvPr>
            <p:ph type="title"/>
          </p:nvPr>
        </p:nvSpPr>
        <p:spPr>
          <a:xfrm>
            <a:off x="838200" y="365125"/>
            <a:ext cx="10515600" cy="6343788"/>
          </a:xfrm>
        </p:spPr>
        <p:txBody>
          <a:bodyPr/>
          <a:lstStyle/>
          <a:p>
            <a:r>
              <a:rPr lang="en-US" dirty="0"/>
              <a:t>What is an effective Student Council?</a:t>
            </a:r>
          </a:p>
        </p:txBody>
      </p:sp>
    </p:spTree>
    <p:extLst>
      <p:ext uri="{BB962C8B-B14F-4D97-AF65-F5344CB8AC3E}">
        <p14:creationId xmlns:p14="http://schemas.microsoft.com/office/powerpoint/2010/main" val="293836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6B4A-2B56-4128-F1B4-F4688C69B13E}"/>
              </a:ext>
            </a:extLst>
          </p:cNvPr>
          <p:cNvSpPr>
            <a:spLocks noGrp="1"/>
          </p:cNvSpPr>
          <p:nvPr>
            <p:ph type="title"/>
          </p:nvPr>
        </p:nvSpPr>
        <p:spPr>
          <a:xfrm>
            <a:off x="2231136" y="964691"/>
            <a:ext cx="7729728" cy="5265069"/>
          </a:xfrm>
        </p:spPr>
        <p:txBody>
          <a:bodyPr/>
          <a:lstStyle/>
          <a:p>
            <a:r>
              <a:rPr lang="en-US" dirty="0"/>
              <a:t>Why have you decided to come to this </a:t>
            </a:r>
            <a:r>
              <a:rPr lang="en-US" dirty="0" err="1"/>
              <a:t>meetinG</a:t>
            </a:r>
            <a:r>
              <a:rPr lang="en-US" dirty="0"/>
              <a:t>?</a:t>
            </a:r>
            <a:br>
              <a:rPr lang="en-US" dirty="0"/>
            </a:br>
            <a:br>
              <a:rPr lang="en-US" dirty="0"/>
            </a:br>
            <a:r>
              <a:rPr lang="en-US" dirty="0"/>
              <a:t>Discussion</a:t>
            </a:r>
          </a:p>
        </p:txBody>
      </p:sp>
    </p:spTree>
    <p:extLst>
      <p:ext uri="{BB962C8B-B14F-4D97-AF65-F5344CB8AC3E}">
        <p14:creationId xmlns:p14="http://schemas.microsoft.com/office/powerpoint/2010/main" val="130340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BE8F-7BE4-4EE3-8ED5-E332548ABC9A}"/>
              </a:ext>
            </a:extLst>
          </p:cNvPr>
          <p:cNvSpPr>
            <a:spLocks noGrp="1"/>
          </p:cNvSpPr>
          <p:nvPr>
            <p:ph type="title"/>
          </p:nvPr>
        </p:nvSpPr>
        <p:spPr/>
        <p:txBody>
          <a:bodyPr/>
          <a:lstStyle/>
          <a:p>
            <a:r>
              <a:rPr lang="en-US" dirty="0"/>
              <a:t>Charter</a:t>
            </a:r>
          </a:p>
        </p:txBody>
      </p:sp>
      <p:sp>
        <p:nvSpPr>
          <p:cNvPr id="3" name="Content Placeholder 2">
            <a:extLst>
              <a:ext uri="{FF2B5EF4-FFF2-40B4-BE49-F238E27FC236}">
                <a16:creationId xmlns:a16="http://schemas.microsoft.com/office/drawing/2014/main" id="{E9282D28-CF89-7A81-4EF9-286F9C543A14}"/>
              </a:ext>
            </a:extLst>
          </p:cNvPr>
          <p:cNvSpPr>
            <a:spLocks noGrp="1"/>
          </p:cNvSpPr>
          <p:nvPr>
            <p:ph idx="1"/>
          </p:nvPr>
        </p:nvSpPr>
        <p:spPr/>
        <p:txBody>
          <a:bodyPr/>
          <a:lstStyle/>
          <a:p>
            <a:pPr marL="342900" lvl="0" indent="-342900">
              <a:buSzPts val="1000"/>
              <a:buFont typeface="Symbol" pitchFamily="2" charset="2"/>
              <a:buChar char=""/>
              <a:tabLst>
                <a:tab pos="457200" algn="l"/>
              </a:tabLst>
            </a:pPr>
            <a:r>
              <a:rPr lang="en-IE" sz="1800" dirty="0">
                <a:solidFill>
                  <a:srgbClr val="0A0A0A"/>
                </a:solidFill>
                <a:effectLst/>
                <a:latin typeface="Calibri" panose="020F0502020204030204" pitchFamily="34" charset="0"/>
                <a:ea typeface="Times New Roman" panose="02020603050405020304" pitchFamily="18" charset="0"/>
                <a:cs typeface="Calibri" panose="020F0502020204030204" pitchFamily="34" charset="0"/>
              </a:rPr>
              <a:t>Nurturing faith, Christian spirituality and Gospel-based values</a:t>
            </a:r>
            <a:endParaRPr lang="en-IE" sz="1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IE" sz="1800" dirty="0">
                <a:solidFill>
                  <a:srgbClr val="0A0A0A"/>
                </a:solidFill>
                <a:effectLst/>
                <a:latin typeface="Calibri" panose="020F0502020204030204" pitchFamily="34" charset="0"/>
                <a:ea typeface="Times New Roman" panose="02020603050405020304" pitchFamily="18" charset="0"/>
                <a:cs typeface="Calibri" panose="020F0502020204030204" pitchFamily="34" charset="0"/>
              </a:rPr>
              <a:t>Promoting partnership</a:t>
            </a:r>
            <a:endParaRPr lang="en-IE" sz="1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IE" sz="1800" dirty="0">
                <a:solidFill>
                  <a:srgbClr val="0A0A0A"/>
                </a:solidFill>
                <a:effectLst/>
                <a:latin typeface="Calibri" panose="020F0502020204030204" pitchFamily="34" charset="0"/>
                <a:ea typeface="Times New Roman" panose="02020603050405020304" pitchFamily="18" charset="0"/>
                <a:cs typeface="Calibri" panose="020F0502020204030204" pitchFamily="34" charset="0"/>
              </a:rPr>
              <a:t>Excelling in teaching and learning</a:t>
            </a:r>
            <a:endParaRPr lang="en-IE" sz="1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IE" sz="1800" dirty="0">
                <a:solidFill>
                  <a:srgbClr val="0A0A0A"/>
                </a:solidFill>
                <a:effectLst/>
                <a:latin typeface="Calibri" panose="020F0502020204030204" pitchFamily="34" charset="0"/>
                <a:ea typeface="Times New Roman" panose="02020603050405020304" pitchFamily="18" charset="0"/>
                <a:cs typeface="Calibri" panose="020F0502020204030204" pitchFamily="34" charset="0"/>
              </a:rPr>
              <a:t>Creating a caring school community</a:t>
            </a:r>
            <a:endParaRPr lang="en-IE" sz="1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solidFill>
                  <a:srgbClr val="0A0A0A"/>
                </a:solidFill>
                <a:effectLst/>
                <a:latin typeface="Calibri" panose="020F0502020204030204" pitchFamily="34" charset="0"/>
                <a:ea typeface="Times New Roman" panose="02020603050405020304" pitchFamily="18" charset="0"/>
              </a:rPr>
              <a:t>Inspiring transformational leadership</a:t>
            </a:r>
            <a:r>
              <a:rPr lang="en-IE" dirty="0">
                <a:effectLst/>
              </a:rPr>
              <a:t> </a:t>
            </a:r>
            <a:endParaRPr lang="en-US" dirty="0"/>
          </a:p>
        </p:txBody>
      </p:sp>
    </p:spTree>
    <p:extLst>
      <p:ext uri="{BB962C8B-B14F-4D97-AF65-F5344CB8AC3E}">
        <p14:creationId xmlns:p14="http://schemas.microsoft.com/office/powerpoint/2010/main" val="379136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769E-D3B6-9744-B201-A1D0875A6EF1}"/>
              </a:ext>
            </a:extLst>
          </p:cNvPr>
          <p:cNvSpPr>
            <a:spLocks noGrp="1"/>
          </p:cNvSpPr>
          <p:nvPr>
            <p:ph type="title"/>
          </p:nvPr>
        </p:nvSpPr>
        <p:spPr>
          <a:xfrm>
            <a:off x="2324792" y="314726"/>
            <a:ext cx="8911687" cy="706850"/>
          </a:xfrm>
        </p:spPr>
        <p:txBody>
          <a:bodyPr>
            <a:normAutofit fontScale="90000"/>
          </a:bodyPr>
          <a:lstStyle/>
          <a:p>
            <a:r>
              <a:rPr lang="en-US" dirty="0"/>
              <a:t>Student Voice as a Right</a:t>
            </a:r>
          </a:p>
        </p:txBody>
      </p:sp>
      <p:sp>
        <p:nvSpPr>
          <p:cNvPr id="3" name="Content Placeholder 2">
            <a:extLst>
              <a:ext uri="{FF2B5EF4-FFF2-40B4-BE49-F238E27FC236}">
                <a16:creationId xmlns:a16="http://schemas.microsoft.com/office/drawing/2014/main" id="{C11AC63F-FD82-7849-ABF3-5ECCBC9202F8}"/>
              </a:ext>
            </a:extLst>
          </p:cNvPr>
          <p:cNvSpPr>
            <a:spLocks noGrp="1"/>
          </p:cNvSpPr>
          <p:nvPr>
            <p:ph idx="1"/>
          </p:nvPr>
        </p:nvSpPr>
        <p:spPr>
          <a:xfrm>
            <a:off x="1429966" y="1330960"/>
            <a:ext cx="10074646" cy="4580262"/>
          </a:xfrm>
        </p:spPr>
        <p:txBody>
          <a:bodyPr>
            <a:normAutofit/>
          </a:bodyPr>
          <a:lstStyle/>
          <a:p>
            <a:pPr marL="0" indent="0">
              <a:buNone/>
            </a:pPr>
            <a:r>
              <a:rPr lang="en-GB" sz="3200" dirty="0">
                <a:solidFill>
                  <a:schemeClr val="tx1"/>
                </a:solidFill>
                <a:latin typeface="Arial"/>
                <a:cs typeface="Arial"/>
              </a:rPr>
              <a:t>UNCRC</a:t>
            </a:r>
          </a:p>
          <a:p>
            <a:pPr marL="0" indent="0">
              <a:buNone/>
            </a:pPr>
            <a:r>
              <a:rPr lang="en-US" sz="3200" dirty="0">
                <a:solidFill>
                  <a:schemeClr val="tx1"/>
                </a:solidFill>
              </a:rPr>
              <a:t>States parties shall assure to the child who is capable of forming his or her own views </a:t>
            </a:r>
            <a:r>
              <a:rPr lang="en-US" sz="3200" b="1" dirty="0">
                <a:solidFill>
                  <a:schemeClr val="tx1"/>
                </a:solidFill>
              </a:rPr>
              <a:t>the right to express those views freely in all matters affecting the child,</a:t>
            </a:r>
            <a:r>
              <a:rPr lang="en-US" sz="3200" dirty="0">
                <a:solidFill>
                  <a:schemeClr val="tx1"/>
                </a:solidFill>
              </a:rPr>
              <a:t> the views of the child being </a:t>
            </a:r>
            <a:r>
              <a:rPr lang="en-US" sz="3200" b="1" dirty="0">
                <a:solidFill>
                  <a:schemeClr val="tx1"/>
                </a:solidFill>
              </a:rPr>
              <a:t>given due weight </a:t>
            </a:r>
            <a:r>
              <a:rPr lang="en-US" sz="3200" dirty="0">
                <a:solidFill>
                  <a:schemeClr val="tx1"/>
                </a:solidFill>
              </a:rPr>
              <a:t>in accordance with the age and maturity of the child. </a:t>
            </a:r>
            <a:endParaRPr lang="en-IE" sz="3200" dirty="0">
              <a:solidFill>
                <a:schemeClr val="tx1"/>
              </a:solidFill>
            </a:endParaRPr>
          </a:p>
          <a:p>
            <a:pPr marL="0" indent="0">
              <a:buNone/>
            </a:pPr>
            <a:r>
              <a:rPr lang="en-US" sz="3200" dirty="0">
                <a:solidFill>
                  <a:schemeClr val="tx1"/>
                </a:solidFill>
              </a:rPr>
              <a:t>				(UNCRC Article 12:1, 1992)</a:t>
            </a:r>
            <a:endParaRPr lang="en-IE" sz="3200" dirty="0">
              <a:solidFill>
                <a:schemeClr val="tx1"/>
              </a:solidFill>
            </a:endParaRPr>
          </a:p>
          <a:p>
            <a:endParaRPr lang="en-US" dirty="0"/>
          </a:p>
        </p:txBody>
      </p:sp>
    </p:spTree>
    <p:extLst>
      <p:ext uri="{BB962C8B-B14F-4D97-AF65-F5344CB8AC3E}">
        <p14:creationId xmlns:p14="http://schemas.microsoft.com/office/powerpoint/2010/main" val="102037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29D9-4E9B-EE87-E8EE-558B5D7053C2}"/>
              </a:ext>
            </a:extLst>
          </p:cNvPr>
          <p:cNvSpPr>
            <a:spLocks noGrp="1"/>
          </p:cNvSpPr>
          <p:nvPr>
            <p:ph type="title"/>
          </p:nvPr>
        </p:nvSpPr>
        <p:spPr>
          <a:xfrm>
            <a:off x="1320036" y="0"/>
            <a:ext cx="8640828" cy="2638044"/>
          </a:xfrm>
        </p:spPr>
        <p:txBody>
          <a:bodyPr>
            <a:normAutofit/>
          </a:bodyPr>
          <a:lstStyle/>
          <a:p>
            <a:r>
              <a:rPr lang="en-IE" sz="4400" b="1" dirty="0">
                <a:effectLst/>
                <a:latin typeface="TimesNewRomanPS"/>
              </a:rPr>
              <a:t>Education (Student and Parent Charter) Bill 2019 </a:t>
            </a:r>
            <a:br>
              <a:rPr lang="en-IE" dirty="0">
                <a:effectLst/>
              </a:rPr>
            </a:br>
            <a:endParaRPr lang="en-US" dirty="0"/>
          </a:p>
        </p:txBody>
      </p:sp>
      <p:sp>
        <p:nvSpPr>
          <p:cNvPr id="3" name="Content Placeholder 2">
            <a:extLst>
              <a:ext uri="{FF2B5EF4-FFF2-40B4-BE49-F238E27FC236}">
                <a16:creationId xmlns:a16="http://schemas.microsoft.com/office/drawing/2014/main" id="{CBAD5063-0C93-7D74-3383-49D139DCEB5D}"/>
              </a:ext>
            </a:extLst>
          </p:cNvPr>
          <p:cNvSpPr>
            <a:spLocks noGrp="1"/>
          </p:cNvSpPr>
          <p:nvPr>
            <p:ph idx="1"/>
          </p:nvPr>
        </p:nvSpPr>
        <p:spPr/>
        <p:txBody>
          <a:bodyPr>
            <a:normAutofit lnSpcReduction="10000"/>
          </a:bodyPr>
          <a:lstStyle/>
          <a:p>
            <a:pPr marL="0" indent="0">
              <a:buNone/>
            </a:pPr>
            <a:r>
              <a:rPr lang="en-IE" sz="1800" dirty="0">
                <a:effectLst/>
                <a:latin typeface="TimesNewRomanPSMT"/>
              </a:rPr>
              <a:t>The Student and Parent Charter Bill (due to be enacted shortly) proposes to make schools more accountable and sets out the joint roles of parents, schools and children as education stakeholders. </a:t>
            </a:r>
          </a:p>
          <a:p>
            <a:pPr marL="0" indent="0">
              <a:buNone/>
            </a:pPr>
            <a:endParaRPr lang="en-IE" sz="1800" dirty="0">
              <a:latin typeface="TimesNewRomanPSMT"/>
            </a:endParaRPr>
          </a:p>
          <a:p>
            <a:pPr marL="0" indent="0">
              <a:buNone/>
            </a:pPr>
            <a:r>
              <a:rPr lang="en-IE" sz="1800" dirty="0">
                <a:effectLst/>
                <a:latin typeface="TimesNewRomanPSMT"/>
              </a:rPr>
              <a:t>Promote involvement of students and parents</a:t>
            </a:r>
          </a:p>
          <a:p>
            <a:pPr marL="0" indent="0">
              <a:buNone/>
            </a:pPr>
            <a:endParaRPr lang="en-IE" sz="1800" dirty="0">
              <a:latin typeface="TimesNewRomanPSMT"/>
            </a:endParaRPr>
          </a:p>
          <a:p>
            <a:pPr marL="0" indent="0">
              <a:buNone/>
            </a:pPr>
            <a:r>
              <a:rPr lang="en-IE" sz="1800" dirty="0">
                <a:effectLst/>
                <a:latin typeface="TimesNewRomanPSMT"/>
              </a:rPr>
              <a:t>Section 9-</a:t>
            </a:r>
            <a:r>
              <a:rPr lang="en-IE" sz="1800" dirty="0">
                <a:latin typeface="TimesNewRomanPSMT"/>
              </a:rPr>
              <a:t>Requirement on a student council</a:t>
            </a:r>
          </a:p>
          <a:p>
            <a:pPr marL="0" indent="0">
              <a:buNone/>
            </a:pPr>
            <a:r>
              <a:rPr lang="en-IE" sz="1800" dirty="0">
                <a:effectLst/>
                <a:latin typeface="TimesNewRomanPSMT"/>
              </a:rPr>
              <a:t>Section 27- </a:t>
            </a:r>
            <a:r>
              <a:rPr lang="en-IE" sz="1800" dirty="0">
                <a:latin typeface="TimesNewRomanPSMT"/>
              </a:rPr>
              <a:t>student council </a:t>
            </a:r>
            <a:r>
              <a:rPr lang="en-IE" sz="1800" dirty="0">
                <a:effectLst/>
                <a:latin typeface="TimesNewRomanPSMT"/>
              </a:rPr>
              <a:t>promote interests of students</a:t>
            </a:r>
          </a:p>
          <a:p>
            <a:pPr marL="0" indent="0">
              <a:buNone/>
            </a:pPr>
            <a:r>
              <a:rPr lang="en-IE" sz="1800" dirty="0">
                <a:latin typeface="TimesNewRomanPSMT"/>
              </a:rPr>
              <a:t>Provisions providing for procedures dealing with grievance</a:t>
            </a:r>
            <a:endParaRPr lang="en-IE" sz="1800" dirty="0">
              <a:effectLst/>
              <a:latin typeface="TimesNewRomanPSMT"/>
            </a:endParaRPr>
          </a:p>
          <a:p>
            <a:pPr marL="0" indent="0">
              <a:buNone/>
            </a:pPr>
            <a:endParaRPr lang="en-IE" sz="1800" dirty="0">
              <a:latin typeface="TimesNewRomanPSMT"/>
            </a:endParaRPr>
          </a:p>
          <a:p>
            <a:pPr marL="0" indent="0">
              <a:buNone/>
            </a:pPr>
            <a:endParaRPr lang="en-IE" sz="1800" dirty="0">
              <a:effectLst/>
              <a:latin typeface="TimesNewRomanPSMT"/>
            </a:endParaRPr>
          </a:p>
          <a:p>
            <a:pPr marL="0" indent="0">
              <a:buNone/>
            </a:pPr>
            <a:endParaRPr lang="en-IE" dirty="0">
              <a:effectLst/>
            </a:endParaRPr>
          </a:p>
          <a:p>
            <a:endParaRPr lang="en-US" dirty="0"/>
          </a:p>
        </p:txBody>
      </p:sp>
    </p:spTree>
    <p:extLst>
      <p:ext uri="{BB962C8B-B14F-4D97-AF65-F5344CB8AC3E}">
        <p14:creationId xmlns:p14="http://schemas.microsoft.com/office/powerpoint/2010/main" val="21221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F40E-BE38-544F-B2C6-5ADECF7465CE}"/>
              </a:ext>
            </a:extLst>
          </p:cNvPr>
          <p:cNvSpPr>
            <a:spLocks noGrp="1"/>
          </p:cNvSpPr>
          <p:nvPr>
            <p:ph type="title"/>
          </p:nvPr>
        </p:nvSpPr>
        <p:spPr>
          <a:xfrm>
            <a:off x="1451579" y="804520"/>
            <a:ext cx="9603275" cy="547626"/>
          </a:xfrm>
        </p:spPr>
        <p:txBody>
          <a:bodyPr>
            <a:normAutofit fontScale="90000"/>
          </a:bodyPr>
          <a:lstStyle/>
          <a:p>
            <a:r>
              <a:rPr lang="en-US" dirty="0"/>
              <a:t>Student Voice</a:t>
            </a:r>
          </a:p>
        </p:txBody>
      </p:sp>
      <p:sp>
        <p:nvSpPr>
          <p:cNvPr id="3" name="Content Placeholder 2">
            <a:extLst>
              <a:ext uri="{FF2B5EF4-FFF2-40B4-BE49-F238E27FC236}">
                <a16:creationId xmlns:a16="http://schemas.microsoft.com/office/drawing/2014/main" id="{5A42E104-91E1-A84B-B0CD-6D9E72802C12}"/>
              </a:ext>
            </a:extLst>
          </p:cNvPr>
          <p:cNvSpPr>
            <a:spLocks noGrp="1"/>
          </p:cNvSpPr>
          <p:nvPr>
            <p:ph idx="1"/>
          </p:nvPr>
        </p:nvSpPr>
        <p:spPr>
          <a:xfrm>
            <a:off x="1451579" y="1828800"/>
            <a:ext cx="9603275" cy="3637545"/>
          </a:xfrm>
        </p:spPr>
        <p:txBody>
          <a:bodyPr>
            <a:normAutofit/>
          </a:bodyPr>
          <a:lstStyle/>
          <a:p>
            <a:r>
              <a:rPr lang="en-US" sz="3200" dirty="0"/>
              <a:t>In a WSEMLL students will be asked, in an anonymous questionnaire, to respond to this question?</a:t>
            </a:r>
          </a:p>
          <a:p>
            <a:endParaRPr lang="en-US" dirty="0"/>
          </a:p>
          <a:p>
            <a:pPr marL="0" indent="0">
              <a:buNone/>
            </a:pPr>
            <a:r>
              <a:rPr lang="en-US" sz="4000" i="1" dirty="0"/>
              <a:t>I have a say in how things are done in this school? </a:t>
            </a:r>
          </a:p>
        </p:txBody>
      </p:sp>
    </p:spTree>
    <p:extLst>
      <p:ext uri="{BB962C8B-B14F-4D97-AF65-F5344CB8AC3E}">
        <p14:creationId xmlns:p14="http://schemas.microsoft.com/office/powerpoint/2010/main" val="269515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769E-D3B6-9744-B201-A1D0875A6EF1}"/>
              </a:ext>
            </a:extLst>
          </p:cNvPr>
          <p:cNvSpPr>
            <a:spLocks noGrp="1"/>
          </p:cNvSpPr>
          <p:nvPr>
            <p:ph type="title"/>
          </p:nvPr>
        </p:nvSpPr>
        <p:spPr>
          <a:xfrm>
            <a:off x="419387" y="55002"/>
            <a:ext cx="11085226" cy="791305"/>
          </a:xfrm>
        </p:spPr>
        <p:txBody>
          <a:bodyPr>
            <a:normAutofit/>
          </a:bodyPr>
          <a:lstStyle/>
          <a:p>
            <a:r>
              <a:rPr lang="en-US" sz="2400" dirty="0"/>
              <a:t>Student Voice</a:t>
            </a:r>
          </a:p>
        </p:txBody>
      </p:sp>
      <p:sp>
        <p:nvSpPr>
          <p:cNvPr id="3" name="Content Placeholder 2">
            <a:extLst>
              <a:ext uri="{FF2B5EF4-FFF2-40B4-BE49-F238E27FC236}">
                <a16:creationId xmlns:a16="http://schemas.microsoft.com/office/drawing/2014/main" id="{C11AC63F-FD82-7849-ABF3-5ECCBC9202F8}"/>
              </a:ext>
            </a:extLst>
          </p:cNvPr>
          <p:cNvSpPr>
            <a:spLocks noGrp="1"/>
          </p:cNvSpPr>
          <p:nvPr>
            <p:ph idx="1"/>
          </p:nvPr>
        </p:nvSpPr>
        <p:spPr>
          <a:xfrm>
            <a:off x="1439694" y="846306"/>
            <a:ext cx="10064918" cy="5064916"/>
          </a:xfrm>
        </p:spPr>
        <p:txBody>
          <a:bodyPr>
            <a:noAutofit/>
          </a:bodyPr>
          <a:lstStyle/>
          <a:p>
            <a:pPr marL="0" indent="0" algn="ctr">
              <a:buNone/>
            </a:pPr>
            <a:endParaRPr lang="en-US" sz="3200" dirty="0"/>
          </a:p>
          <a:p>
            <a:pPr marL="0" indent="0" algn="ctr">
              <a:buNone/>
            </a:pPr>
            <a:r>
              <a:rPr lang="en-US" sz="2800" dirty="0"/>
              <a:t>Thinking about Hart and Lundy in the context of my school and our Student </a:t>
            </a:r>
            <a:r>
              <a:rPr lang="en-US" sz="3200" dirty="0"/>
              <a:t>Council</a:t>
            </a:r>
          </a:p>
        </p:txBody>
      </p:sp>
      <p:pic>
        <p:nvPicPr>
          <p:cNvPr id="5" name="Picture 4">
            <a:extLst>
              <a:ext uri="{FF2B5EF4-FFF2-40B4-BE49-F238E27FC236}">
                <a16:creationId xmlns:a16="http://schemas.microsoft.com/office/drawing/2014/main" id="{DEA2BA22-CD2F-EB4E-99E3-2F3985E960AA}"/>
              </a:ext>
            </a:extLst>
          </p:cNvPr>
          <p:cNvPicPr>
            <a:picLocks noChangeAspect="1"/>
          </p:cNvPicPr>
          <p:nvPr/>
        </p:nvPicPr>
        <p:blipFill>
          <a:blip r:embed="rId2"/>
          <a:stretch>
            <a:fillRect/>
          </a:stretch>
        </p:blipFill>
        <p:spPr>
          <a:xfrm>
            <a:off x="6682902" y="3540868"/>
            <a:ext cx="5148115" cy="3083668"/>
          </a:xfrm>
          <a:prstGeom prst="rect">
            <a:avLst/>
          </a:prstGeom>
        </p:spPr>
      </p:pic>
      <p:pic>
        <p:nvPicPr>
          <p:cNvPr id="7" name="Picture 6">
            <a:extLst>
              <a:ext uri="{FF2B5EF4-FFF2-40B4-BE49-F238E27FC236}">
                <a16:creationId xmlns:a16="http://schemas.microsoft.com/office/drawing/2014/main" id="{E64CDA7A-77C8-C346-BF6A-348284394CF4}"/>
              </a:ext>
            </a:extLst>
          </p:cNvPr>
          <p:cNvPicPr>
            <a:picLocks noChangeAspect="1"/>
          </p:cNvPicPr>
          <p:nvPr/>
        </p:nvPicPr>
        <p:blipFill>
          <a:blip r:embed="rId3"/>
          <a:stretch>
            <a:fillRect/>
          </a:stretch>
        </p:blipFill>
        <p:spPr>
          <a:xfrm>
            <a:off x="845459" y="3284754"/>
            <a:ext cx="5116749" cy="3180944"/>
          </a:xfrm>
          <a:prstGeom prst="rect">
            <a:avLst/>
          </a:prstGeom>
        </p:spPr>
      </p:pic>
    </p:spTree>
    <p:extLst>
      <p:ext uri="{BB962C8B-B14F-4D97-AF65-F5344CB8AC3E}">
        <p14:creationId xmlns:p14="http://schemas.microsoft.com/office/powerpoint/2010/main" val="334469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4909-4197-D123-D7BC-70144013D3C3}"/>
              </a:ext>
            </a:extLst>
          </p:cNvPr>
          <p:cNvSpPr>
            <a:spLocks noGrp="1"/>
          </p:cNvSpPr>
          <p:nvPr>
            <p:ph type="title"/>
          </p:nvPr>
        </p:nvSpPr>
        <p:spPr>
          <a:xfrm>
            <a:off x="2231136" y="139670"/>
            <a:ext cx="7729728" cy="1188720"/>
          </a:xfrm>
        </p:spPr>
        <p:txBody>
          <a:bodyPr/>
          <a:lstStyle/>
          <a:p>
            <a:r>
              <a:rPr lang="en-US" dirty="0"/>
              <a:t>Where is my school?</a:t>
            </a:r>
            <a:br>
              <a:rPr lang="en-US" dirty="0"/>
            </a:br>
            <a:r>
              <a:rPr lang="en-US" dirty="0"/>
              <a:t>Discussion</a:t>
            </a:r>
          </a:p>
        </p:txBody>
      </p:sp>
      <p:pic>
        <p:nvPicPr>
          <p:cNvPr id="4" name="Content Placeholder 3">
            <a:extLst>
              <a:ext uri="{FF2B5EF4-FFF2-40B4-BE49-F238E27FC236}">
                <a16:creationId xmlns:a16="http://schemas.microsoft.com/office/drawing/2014/main" id="{EB2D26AD-1DA5-56BC-306A-277A15E76388}"/>
              </a:ext>
            </a:extLst>
          </p:cNvPr>
          <p:cNvPicPr>
            <a:picLocks noGrp="1" noChangeAspect="1"/>
          </p:cNvPicPr>
          <p:nvPr>
            <p:ph idx="1"/>
          </p:nvPr>
        </p:nvPicPr>
        <p:blipFill>
          <a:blip r:embed="rId2"/>
          <a:stretch>
            <a:fillRect/>
          </a:stretch>
        </p:blipFill>
        <p:spPr>
          <a:xfrm>
            <a:off x="1423164" y="1402538"/>
            <a:ext cx="10567164" cy="5437489"/>
          </a:xfrm>
          <a:prstGeom prst="rect">
            <a:avLst/>
          </a:prstGeom>
        </p:spPr>
      </p:pic>
    </p:spTree>
    <p:extLst>
      <p:ext uri="{BB962C8B-B14F-4D97-AF65-F5344CB8AC3E}">
        <p14:creationId xmlns:p14="http://schemas.microsoft.com/office/powerpoint/2010/main" val="2335950797"/>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{06EC3C52-D611-B14F-A550-0663A1C5CDFD}tf10001120</Template>
  <TotalTime>2392</TotalTime>
  <Words>359</Words>
  <Application>Microsoft Macintosh PowerPoint</Application>
  <PresentationFormat>Widescreen</PresentationFormat>
  <Paragraphs>49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Gill Sans MT</vt:lpstr>
      <vt:lpstr>Symbol</vt:lpstr>
      <vt:lpstr>TimesNewRomanPS</vt:lpstr>
      <vt:lpstr>TimesNewRomanPSMT</vt:lpstr>
      <vt:lpstr>Parcel</vt:lpstr>
      <vt:lpstr>PowerPoint Presentation</vt:lpstr>
      <vt:lpstr>What is an effective Student Council?</vt:lpstr>
      <vt:lpstr>Why have you decided to come to this meetinG?  Discussion</vt:lpstr>
      <vt:lpstr>Charter</vt:lpstr>
      <vt:lpstr>Student Voice as a Right</vt:lpstr>
      <vt:lpstr>Education (Student and Parent Charter) Bill 2019  </vt:lpstr>
      <vt:lpstr>Student Voice</vt:lpstr>
      <vt:lpstr>Student Voice</vt:lpstr>
      <vt:lpstr>Where is my school? Discussion</vt:lpstr>
      <vt:lpstr>How Lundy’s theory is lived in an Edmund Rice School? Discussion</vt:lpstr>
      <vt:lpstr>Possible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Lynch</dc:creator>
  <cp:lastModifiedBy>Billy Lynch</cp:lastModifiedBy>
  <cp:revision>8</cp:revision>
  <dcterms:created xsi:type="dcterms:W3CDTF">2022-06-15T19:04:35Z</dcterms:created>
  <dcterms:modified xsi:type="dcterms:W3CDTF">2022-09-23T08:57:53Z</dcterms:modified>
</cp:coreProperties>
</file>